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3" r:id="rId3"/>
    <p:sldId id="324" r:id="rId4"/>
    <p:sldId id="306" r:id="rId5"/>
    <p:sldId id="311" r:id="rId6"/>
    <p:sldId id="313" r:id="rId7"/>
    <p:sldId id="321" r:id="rId8"/>
    <p:sldId id="314" r:id="rId9"/>
    <p:sldId id="319" r:id="rId10"/>
    <p:sldId id="315" r:id="rId11"/>
    <p:sldId id="292" r:id="rId12"/>
    <p:sldId id="316" r:id="rId13"/>
    <p:sldId id="308" r:id="rId14"/>
    <p:sldId id="294" r:id="rId15"/>
    <p:sldId id="320" r:id="rId16"/>
    <p:sldId id="325" r:id="rId17"/>
    <p:sldId id="293" r:id="rId18"/>
    <p:sldId id="290" r:id="rId19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a Elgersma" initials="LE" lastIdx="1" clrIdx="0"/>
  <p:cmAuthor id="1" name="Richard Wamelink" initials="RW" lastIdx="10" clrIdx="1"/>
  <p:cmAuthor id="2" name="Ruud Pijpers" initials="R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056"/>
    <a:srgbClr val="920000"/>
    <a:srgbClr val="F29400"/>
    <a:srgbClr val="253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753" autoAdjust="0"/>
  </p:normalViewPr>
  <p:slideViewPr>
    <p:cSldViewPr snapToGrid="0">
      <p:cViewPr>
        <p:scale>
          <a:sx n="100" d="100"/>
          <a:sy n="100" d="100"/>
        </p:scale>
        <p:origin x="-2580" y="-7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3D4C3-82B9-4499-B3AC-BEB42DBC15B6}" type="datetimeFigureOut">
              <a:rPr lang="nl-NL" smtClean="0"/>
              <a:t>20-3-2018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A9233-A361-46B2-B7F9-08FBD434377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6087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31D5-F662-42F4-9E89-2E21BCA32411}" type="datetimeFigureOut">
              <a:rPr lang="nl-NL" smtClean="0"/>
              <a:t>20-3-2018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CF8EA-11F6-4EAC-843C-E9FABAC5C5A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389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F8EA-11F6-4EAC-843C-E9FABAC5C5AE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7843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Arial" panose="020B0604020202020204" pitchFamily="34" charset="0"/>
              <a:buNone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F8EA-11F6-4EAC-843C-E9FABAC5C5AE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5260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F8EA-11F6-4EAC-843C-E9FABAC5C5AE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5221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Arial" panose="020B0604020202020204" pitchFamily="34" charset="0"/>
              <a:buNone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F8EA-11F6-4EAC-843C-E9FABAC5C5AE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5260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F8EA-11F6-4EAC-843C-E9FABAC5C5AE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5221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F8EA-11F6-4EAC-843C-E9FABAC5C5AE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5221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F8EA-11F6-4EAC-843C-E9FABAC5C5AE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5221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F8EA-11F6-4EAC-843C-E9FABAC5C5AE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5221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F8EA-11F6-4EAC-843C-E9FABAC5C5AE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5221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F8EA-11F6-4EAC-843C-E9FABAC5C5AE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074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Thesor</a:t>
            </a:r>
          </a:p>
          <a:p>
            <a:pPr marL="171450" indent="-171450">
              <a:buFontTx/>
              <a:buChar char="-"/>
            </a:pPr>
            <a:r>
              <a:rPr lang="nl-NL" dirty="0" smtClean="0"/>
              <a:t>treasuryadviesbureau voor maatschappelijke organisaties (woningcorporaties, zorg,</a:t>
            </a:r>
            <a:r>
              <a:rPr lang="nl-NL" baseline="0" dirty="0" smtClean="0"/>
              <a:t> waterschappen, gemeente, onderwijs)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Circa 100 woningcorporaties als klant</a:t>
            </a:r>
          </a:p>
          <a:p>
            <a:pPr marL="171450" indent="-171450">
              <a:buFontTx/>
              <a:buChar char="-"/>
            </a:pPr>
            <a:r>
              <a:rPr lang="nl-NL" dirty="0" smtClean="0"/>
              <a:t>18 medewerkers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F8EA-11F6-4EAC-843C-E9FABAC5C5AE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9833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F8EA-11F6-4EAC-843C-E9FABAC5C5AE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0743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F8EA-11F6-4EAC-843C-E9FABAC5C5AE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526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F8EA-11F6-4EAC-843C-E9FABAC5C5AE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5260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F8EA-11F6-4EAC-843C-E9FABAC5C5AE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5260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F8EA-11F6-4EAC-843C-E9FABAC5C5AE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5260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F8EA-11F6-4EAC-843C-E9FABAC5C5AE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5260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 panose="020B0604020202020204" pitchFamily="34" charset="0"/>
              <a:buChar char="•"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CF8EA-11F6-4EAC-843C-E9FABAC5C5AE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526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0" y="-2508"/>
            <a:ext cx="12201939" cy="68627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64764" y="1122363"/>
            <a:ext cx="6689036" cy="2387600"/>
          </a:xfrm>
        </p:spPr>
        <p:txBody>
          <a:bodyPr anchor="b">
            <a:normAutofit/>
          </a:bodyPr>
          <a:lstStyle>
            <a:lvl1pPr algn="r">
              <a:defRPr sz="4000" b="1">
                <a:solidFill>
                  <a:srgbClr val="F29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64764" y="3668299"/>
            <a:ext cx="6689036" cy="1655762"/>
          </a:xfrm>
        </p:spPr>
        <p:txBody>
          <a:bodyPr>
            <a:normAutofit/>
          </a:bodyPr>
          <a:lstStyle>
            <a:lvl1pPr marL="0" indent="0" algn="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288379" y="6464643"/>
            <a:ext cx="2065421" cy="365125"/>
          </a:xfr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B8AA3F17-9052-4FFF-8F26-3F3856EFFFEC}" type="datetime1">
              <a:rPr lang="nl-NL" smtClean="0"/>
              <a:t>20-3-2018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056253" y="6467511"/>
            <a:ext cx="3488636" cy="362257"/>
          </a:xfr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788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765A-82C6-4AE0-B2F6-09AC1BACD35F}" type="datetime1">
              <a:rPr lang="nl-NL" smtClean="0"/>
              <a:t>20-3-2018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557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1178-408A-468E-A265-E3B2E6893A99}" type="datetime1">
              <a:rPr lang="nl-NL" smtClean="0"/>
              <a:t>20-3-2018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22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1836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9816" y="6449114"/>
            <a:ext cx="1259337" cy="365125"/>
          </a:xfrm>
        </p:spPr>
        <p:txBody>
          <a:bodyPr/>
          <a:lstStyle>
            <a:lvl1pPr>
              <a:defRPr sz="1800"/>
            </a:lvl1pPr>
          </a:lstStyle>
          <a:p>
            <a:fld id="{20C01DD6-E233-4A25-B681-7CEA93646FA1}" type="datetime1">
              <a:rPr lang="nl-NL" smtClean="0"/>
              <a:pPr/>
              <a:t>20-3-2018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B8030391-0A04-4939-AE46-9B762828C92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777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484454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36417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A626-1F56-4694-9322-894F14CF8CFE}" type="datetime1">
              <a:rPr lang="nl-NL" smtClean="0"/>
              <a:t>20-3-2018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411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834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834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5029-78C6-4152-8A53-0BB6218843AE}" type="datetime1">
              <a:rPr lang="nl-NL" smtClean="0"/>
              <a:t>20-3-2018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879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7889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7889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61D0-945D-4A09-B893-C0E4725801F1}" type="datetime1">
              <a:rPr lang="nl-NL" smtClean="0"/>
              <a:t>20-3-2018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154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1D90-7A3B-450E-9575-79B96B3EAD19}" type="datetime1">
              <a:rPr lang="nl-NL" smtClean="0"/>
              <a:t>20-3-2018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610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0EF9-7AD4-47D2-B286-318B8719A9E4}" type="datetime1">
              <a:rPr lang="nl-NL" smtClean="0"/>
              <a:t>20-3-2018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281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7CC-B816-4A26-87D8-689C8855526E}" type="datetime1">
              <a:rPr lang="nl-NL" smtClean="0"/>
              <a:t>20-3-2018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09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6140-8808-4548-8019-A881469F3B10}" type="datetime1">
              <a:rPr lang="nl-NL" smtClean="0"/>
              <a:t>20-3-2018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46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5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9817" y="6449114"/>
            <a:ext cx="977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682B8C7-ADDA-4EB0-8CBB-EC245A2BE1C0}" type="datetime1">
              <a:rPr lang="nl-NL" smtClean="0"/>
              <a:t>20-3-2018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4623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4491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8030391-0A04-4939-AE46-9B762828C92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799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294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24305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4305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305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4305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4305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jf-I3u0L3XAhWIL1AKHekZAGoQjRwIBw&amp;url=https://nl.dreamstime.com/stock-fotografie-tekening-van-huis-image23373232&amp;psig=AOvVaw13aPfgEEgqB88V6mn_ADuG&amp;ust=1510733997409375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2506" y="2864068"/>
            <a:ext cx="7072829" cy="1655762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 smtClean="0">
                <a:solidFill>
                  <a:srgbClr val="F29400"/>
                </a:solidFill>
              </a:rPr>
              <a:t>Financieringsstrategie</a:t>
            </a:r>
            <a:endParaRPr lang="nl-NL" sz="3600" b="1" dirty="0">
              <a:solidFill>
                <a:srgbClr val="F29400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194800" y="6464643"/>
            <a:ext cx="3031068" cy="365125"/>
          </a:xfrm>
        </p:spPr>
        <p:txBody>
          <a:bodyPr/>
          <a:lstStyle/>
          <a:p>
            <a:pPr algn="l"/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 maart 2018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8288866" y="6464643"/>
            <a:ext cx="1024466" cy="362257"/>
          </a:xfrm>
        </p:spPr>
        <p:txBody>
          <a:bodyPr/>
          <a:lstStyle/>
          <a:p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Zeist - 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3a. Risicoprofiel vastgoedsturing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976" y="171450"/>
            <a:ext cx="1251098" cy="125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>
                <a:off x="5676900" y="1800225"/>
                <a:ext cx="5762625" cy="72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nl-NL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nl-NL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𝐼𝑛𝑣𝑒𝑠𝑡𝑒𝑟𝑖𝑛𝑔𝑒𝑛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𝐷𝑒𝑠𝑖𝑛𝑣𝑒𝑠𝑡𝑒𝑟𝑖𝑛𝑔𝑒𝑛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nl-NL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nl-NL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𝑜𝑝𝑒𝑟𝑎𝑡𝑖𝑜𝑛𝑒𝑙𝑒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𝑘𝑎𝑠𝑠𝑡𝑟𝑜𝑜𝑚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1800225"/>
                <a:ext cx="5762625" cy="7266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/>
              <p:cNvSpPr txBox="1"/>
              <p:nvPr/>
            </p:nvSpPr>
            <p:spPr>
              <a:xfrm>
                <a:off x="5676900" y="3117449"/>
                <a:ext cx="5762625" cy="72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nl-NL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nl-NL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𝐷𝑒𝑠𝑖𝑛𝑣𝑒𝑠𝑡𝑒𝑟𝑖𝑛𝑔𝑒𝑛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nl-NL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nl-NL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l-NL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𝑜𝑝𝑒𝑟𝑎𝑡𝑖𝑜𝑛𝑒𝑙𝑒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𝑘𝑎𝑠𝑠𝑡𝑟𝑜𝑜𝑚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3117449"/>
                <a:ext cx="5762625" cy="7266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/>
              <p:cNvSpPr txBox="1"/>
              <p:nvPr/>
            </p:nvSpPr>
            <p:spPr>
              <a:xfrm>
                <a:off x="5829300" y="4400550"/>
                <a:ext cx="3981450" cy="674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nl-NL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𝑟𝑒𝑎𝑙𝑖𝑠𝑎𝑡𝑖𝑒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𝑖𝑛𝑣𝑒𝑠𝑡𝑒𝑟𝑖𝑛𝑔𝑒𝑛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 − 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𝑝𝑟𝑜𝑔𝑛𝑜𝑠𝑒</m:t>
                                  </m:r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𝑖𝑛𝑣𝑒𝑠𝑡𝑒𝑟𝑖𝑛𝑔𝑒𝑛</m:t>
                                  </m:r>
                                </m:e>
                              </m:nary>
                              <m:r>
                                <a:rPr lang="nl-NL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nl-NL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𝑝𝑟𝑜𝑔𝑛𝑜𝑠𝑒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𝑖𝑛𝑣𝑒𝑠𝑡𝑒𝑟𝑖𝑛𝑔𝑒𝑛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4400550"/>
                <a:ext cx="3981450" cy="674480"/>
              </a:xfrm>
              <a:prstGeom prst="rect">
                <a:avLst/>
              </a:prstGeom>
              <a:blipFill rotWithShape="1">
                <a:blip r:embed="rId6"/>
                <a:stretch>
                  <a:fillRect r="-4839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838200" y="1825625"/>
            <a:ext cx="4695825" cy="701274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1. Transformatie-index (TI)</a:t>
            </a:r>
            <a:endParaRPr lang="nl-NL" dirty="0"/>
          </a:p>
        </p:txBody>
      </p:sp>
      <p:sp>
        <p:nvSpPr>
          <p:cNvPr id="13" name="Tijdelijke aanduiding voor inhoud 10"/>
          <p:cNvSpPr txBox="1">
            <a:spLocks/>
          </p:cNvSpPr>
          <p:nvPr/>
        </p:nvSpPr>
        <p:spPr>
          <a:xfrm>
            <a:off x="847725" y="3225800"/>
            <a:ext cx="4695825" cy="70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2. Verkoopafhankelijkheid</a:t>
            </a:r>
            <a:endParaRPr lang="nl-NL" dirty="0"/>
          </a:p>
        </p:txBody>
      </p:sp>
      <p:sp>
        <p:nvSpPr>
          <p:cNvPr id="14" name="Tijdelijke aanduiding voor inhoud 10"/>
          <p:cNvSpPr txBox="1">
            <a:spLocks/>
          </p:cNvSpPr>
          <p:nvPr/>
        </p:nvSpPr>
        <p:spPr>
          <a:xfrm>
            <a:off x="838200" y="4492625"/>
            <a:ext cx="4695825" cy="70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3. Voorspelkracht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054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7" grpId="0"/>
      <p:bldP spid="7" grpId="1"/>
      <p:bldP spid="6" grpId="0"/>
      <p:bldP spid="6" grpId="1"/>
      <p:bldP spid="11" grpId="0" build="p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04852" y="336550"/>
            <a:ext cx="11363324" cy="1325563"/>
          </a:xfrm>
        </p:spPr>
        <p:txBody>
          <a:bodyPr>
            <a:normAutofit/>
          </a:bodyPr>
          <a:lstStyle/>
          <a:p>
            <a:r>
              <a:rPr lang="nl-NL" dirty="0" smtClean="0"/>
              <a:t>Risicoanalyse vastgoedsturing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fld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5" y="1354472"/>
            <a:ext cx="10972086" cy="436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8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3b. Risicoprofiel financiele positie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371" y="4740394"/>
            <a:ext cx="3131029" cy="154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990600" y="1572583"/>
            <a:ext cx="10515600" cy="4031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l-NL" b="1" dirty="0" smtClean="0"/>
              <a:t>Interne normen </a:t>
            </a:r>
            <a:r>
              <a:rPr lang="nl-NL" b="1" dirty="0"/>
              <a:t>(</a:t>
            </a:r>
            <a:r>
              <a:rPr lang="nl-NL" b="1" dirty="0" smtClean="0"/>
              <a:t>signaalwaarden) = externe normen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l-NL" b="1" dirty="0" smtClean="0"/>
              <a:t>Interne normen stringenter dan externe normen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Opslag-methodiek (natte vinger methode)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Risicobuffer-methodiek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Monte Carlo simulaties</a:t>
            </a:r>
          </a:p>
          <a:p>
            <a:pPr>
              <a:lnSpc>
                <a:spcPct val="150000"/>
              </a:lnSpc>
            </a:pPr>
            <a:endParaRPr lang="nl-NL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825" y="4238624"/>
            <a:ext cx="2219799" cy="214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huis teken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391" y="2404706"/>
            <a:ext cx="2509316" cy="177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rp\AppData\Local\Microsoft\Windows\Temporary Internet Files\Content.IE5\Q0362RFA\sack-306758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68" y="3798924"/>
            <a:ext cx="969311" cy="130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rp\AppData\Local\Microsoft\Windows\Temporary Internet Files\Content.IE5\Q0362RFA\sack-306758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56" y="4768822"/>
            <a:ext cx="625003" cy="84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rp\AppData\Local\Microsoft\Windows\Temporary Internet Files\Content.IE5\Q0362RFA\sack-306758_960_72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729" y="4414081"/>
            <a:ext cx="419006" cy="56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04852" y="336550"/>
            <a:ext cx="11363324" cy="1325563"/>
          </a:xfrm>
        </p:spPr>
        <p:txBody>
          <a:bodyPr>
            <a:normAutofit/>
          </a:bodyPr>
          <a:lstStyle/>
          <a:p>
            <a:r>
              <a:rPr lang="nl-NL" dirty="0" smtClean="0"/>
              <a:t>3c. Financieringsbronnen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fld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785379" y="1388090"/>
            <a:ext cx="2491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Investeringen</a:t>
            </a:r>
          </a:p>
          <a:p>
            <a:pPr algn="ctr"/>
            <a:endParaRPr lang="nl-N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€ 14,2 mld</a:t>
            </a:r>
          </a:p>
        </p:txBody>
      </p:sp>
      <p:cxnSp>
        <p:nvCxnSpPr>
          <p:cNvPr id="16" name="Gekromde verbindingslijn 15"/>
          <p:cNvCxnSpPr/>
          <p:nvPr/>
        </p:nvCxnSpPr>
        <p:spPr>
          <a:xfrm flipV="1">
            <a:off x="2547123" y="3292376"/>
            <a:ext cx="1796277" cy="429209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kromde verbindingslijn 17"/>
          <p:cNvCxnSpPr/>
          <p:nvPr/>
        </p:nvCxnSpPr>
        <p:spPr>
          <a:xfrm rot="10800000">
            <a:off x="7067522" y="3585637"/>
            <a:ext cx="1407207" cy="888798"/>
          </a:xfrm>
          <a:prstGeom prst="curvedConnector3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kromde verbindingslijn 20"/>
          <p:cNvCxnSpPr>
            <a:stCxn id="20" idx="0"/>
            <a:endCxn id="1026" idx="2"/>
          </p:cNvCxnSpPr>
          <p:nvPr/>
        </p:nvCxnSpPr>
        <p:spPr>
          <a:xfrm rot="5400000" flipH="1" flipV="1">
            <a:off x="4955866" y="3948640"/>
            <a:ext cx="588775" cy="1051591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8935033" y="4040366"/>
            <a:ext cx="3103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Nieuwe financiering</a:t>
            </a:r>
          </a:p>
          <a:p>
            <a:pPr algn="ctr"/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(excl herfinanciering)</a:t>
            </a:r>
          </a:p>
          <a:p>
            <a:pPr algn="ctr"/>
            <a:endParaRPr lang="nl-NL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€ 2,5 mld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-55087" y="4030036"/>
            <a:ext cx="2073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Operationele kasstroom</a:t>
            </a:r>
            <a:endParaRPr lang="nl-NL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€ 8,5 mld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5419334" y="4746972"/>
            <a:ext cx="1611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Verkoop woningen</a:t>
            </a:r>
          </a:p>
          <a:p>
            <a:pPr algn="ctr"/>
            <a:endParaRPr lang="nl-NL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€ 3,2 mld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8350786" y="1588115"/>
            <a:ext cx="3624549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Huidige ICR:</a:t>
            </a:r>
          </a:p>
          <a:p>
            <a:pPr algn="ctr"/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2,2 (2018) -&gt; 2,5 (2026)</a:t>
            </a:r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8350786" y="2445365"/>
            <a:ext cx="362454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ICR: 1,4</a:t>
            </a:r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785375" y="2394787"/>
            <a:ext cx="249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€ 23,2 mld</a:t>
            </a:r>
            <a:endParaRPr lang="nl-NL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1761" y="5109330"/>
            <a:ext cx="181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€ 4,2 mld</a:t>
            </a:r>
            <a:endParaRPr lang="nl-NL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5418895" y="6024431"/>
            <a:ext cx="161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€ 3,2 mld</a:t>
            </a:r>
            <a:endParaRPr lang="nl-NL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9622999" y="5394951"/>
            <a:ext cx="159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€ 15,8 mld</a:t>
            </a:r>
            <a:endParaRPr lang="nl-NL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2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25" grpId="0" animBg="1"/>
      <p:bldP spid="28" grpId="0" animBg="1"/>
      <p:bldP spid="17" grpId="0"/>
      <p:bldP spid="19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04852" y="336550"/>
            <a:ext cx="11363324" cy="1325563"/>
          </a:xfrm>
        </p:spPr>
        <p:txBody>
          <a:bodyPr>
            <a:normAutofit/>
          </a:bodyPr>
          <a:lstStyle/>
          <a:p>
            <a:r>
              <a:rPr lang="nl-NL" dirty="0" smtClean="0"/>
              <a:t>3d. Flexibiliteit leningenportefeuille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fld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328739"/>
            <a:ext cx="10815638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5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04852" y="336550"/>
            <a:ext cx="11363324" cy="1325563"/>
          </a:xfrm>
        </p:spPr>
        <p:txBody>
          <a:bodyPr>
            <a:normAutofit/>
          </a:bodyPr>
          <a:lstStyle/>
          <a:p>
            <a:r>
              <a:rPr lang="nl-NL" dirty="0" smtClean="0"/>
              <a:t>3e. Renterisico 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fld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914399" y="1463490"/>
            <a:ext cx="99299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Principes en normen: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Gelijkmatige spreiding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Bestaande leningenportefeuille: </a:t>
            </a: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maximaal 15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 (ter discussie)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inimale normen?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bepaling o.b.v. financiele positie (LTV) en risicoprofiel vastgoedsturing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405" y="4391025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8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04852" y="336550"/>
            <a:ext cx="11363324" cy="1325563"/>
          </a:xfrm>
        </p:spPr>
        <p:txBody>
          <a:bodyPr>
            <a:normAutofit/>
          </a:bodyPr>
          <a:lstStyle/>
          <a:p>
            <a:r>
              <a:rPr lang="nl-NL" dirty="0" smtClean="0"/>
              <a:t>3f. Liquiditeitsrisico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fld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914400" y="1901640"/>
            <a:ext cx="992993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Liquiditeitsrisico:</a:t>
            </a: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Belangrijkste liquiditeitsrisico’s in beeld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Instrumenten: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10% werkkapitaal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RC-kredieten en kasgeld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Roll-overs (met 48-uurs faciliteit)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568" y="4310063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5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04852" y="336550"/>
            <a:ext cx="11363324" cy="1325563"/>
          </a:xfrm>
        </p:spPr>
        <p:txBody>
          <a:bodyPr>
            <a:normAutofit/>
          </a:bodyPr>
          <a:lstStyle/>
          <a:p>
            <a:r>
              <a:rPr lang="nl-NL" dirty="0" smtClean="0"/>
              <a:t>3g. Tegenpartijen 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fld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914400" y="1881699"/>
            <a:ext cx="99299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04482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732" y="1404482"/>
            <a:ext cx="2441962" cy="244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70" y="3292751"/>
            <a:ext cx="32289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969" y="1293913"/>
            <a:ext cx="1733432" cy="19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4629150"/>
            <a:ext cx="34194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327773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70" y="4873074"/>
            <a:ext cx="2383030" cy="109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0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2098" y="365125"/>
            <a:ext cx="11147502" cy="1325563"/>
          </a:xfrm>
        </p:spPr>
        <p:txBody>
          <a:bodyPr/>
          <a:lstStyle/>
          <a:p>
            <a:r>
              <a:rPr lang="nl-NL" dirty="0" smtClean="0"/>
              <a:t>Financieringsstrategie noodzakelijk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06575"/>
            <a:ext cx="10515600" cy="4031836"/>
          </a:xfrm>
        </p:spPr>
        <p:txBody>
          <a:bodyPr/>
          <a:lstStyle/>
          <a:p>
            <a:endParaRPr lang="nl-NL" sz="2000" dirty="0" smtClean="0"/>
          </a:p>
          <a:p>
            <a:pPr marL="0" indent="0">
              <a:buNone/>
            </a:pPr>
            <a:endParaRPr lang="nl-NL" dirty="0"/>
          </a:p>
          <a:p>
            <a:endParaRPr lang="nl-NL" dirty="0" smtClean="0"/>
          </a:p>
        </p:txBody>
      </p:sp>
      <p:sp>
        <p:nvSpPr>
          <p:cNvPr id="5" name="Tijdelijke aanduiding voor inhoud 6"/>
          <p:cNvSpPr txBox="1">
            <a:spLocks/>
          </p:cNvSpPr>
          <p:nvPr/>
        </p:nvSpPr>
        <p:spPr>
          <a:xfrm>
            <a:off x="838199" y="1825625"/>
            <a:ext cx="10944225" cy="4031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solidFill>
                <a:srgbClr val="F294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8" b="5693"/>
          <a:stretch/>
        </p:blipFill>
        <p:spPr bwMode="auto">
          <a:xfrm>
            <a:off x="838199" y="2146215"/>
            <a:ext cx="4572000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783" y="2146215"/>
            <a:ext cx="4555437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4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voorstellen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2050" name="Picture 2" descr="http://thesor.com/image/thumb/7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71" y="1743212"/>
            <a:ext cx="3017228" cy="28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ndertitel 2"/>
          <p:cNvSpPr txBox="1">
            <a:spLocks/>
          </p:cNvSpPr>
          <p:nvPr/>
        </p:nvSpPr>
        <p:spPr>
          <a:xfrm>
            <a:off x="1794542" y="4739846"/>
            <a:ext cx="2155135" cy="951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430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 smtClean="0"/>
              <a:t>Ruud Pijpers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1026" name="Picture 2" descr="http://thesor.com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2621547"/>
            <a:ext cx="3237476" cy="12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2098" y="365125"/>
            <a:ext cx="11147502" cy="1325563"/>
          </a:xfrm>
        </p:spPr>
        <p:txBody>
          <a:bodyPr/>
          <a:lstStyle/>
          <a:p>
            <a:r>
              <a:rPr lang="nl-NL" dirty="0" smtClean="0"/>
              <a:t>Stelling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06575"/>
            <a:ext cx="10515600" cy="4031836"/>
          </a:xfrm>
        </p:spPr>
        <p:txBody>
          <a:bodyPr/>
          <a:lstStyle/>
          <a:p>
            <a:endParaRPr lang="nl-NL" sz="20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nl-NL" sz="3200" b="1" dirty="0" smtClean="0"/>
              <a:t>Zonder financieringsstrategie ben je kansloos!</a:t>
            </a:r>
            <a:endParaRPr lang="nl-NL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40" y="4281667"/>
            <a:ext cx="30575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9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Onderwerpen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 smtClean="0"/>
              <a:t>Aanleiding financieringsstrategie</a:t>
            </a:r>
          </a:p>
          <a:p>
            <a:pPr marL="0" indent="0">
              <a:lnSpc>
                <a:spcPct val="150000"/>
              </a:lnSpc>
              <a:buNone/>
            </a:pPr>
            <a:endParaRPr lang="nl-NL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l-NL" dirty="0" smtClean="0"/>
              <a:t>2. Doelstellingen en randvoorwaarde financieringsstrategie</a:t>
            </a:r>
          </a:p>
          <a:p>
            <a:pPr marL="0" indent="0">
              <a:lnSpc>
                <a:spcPct val="150000"/>
              </a:lnSpc>
              <a:buNone/>
            </a:pPr>
            <a:endParaRPr lang="nl-NL" dirty="0"/>
          </a:p>
          <a:p>
            <a:pPr marL="0" indent="0">
              <a:lnSpc>
                <a:spcPct val="150000"/>
              </a:lnSpc>
              <a:buNone/>
            </a:pPr>
            <a:r>
              <a:rPr lang="nl-NL" dirty="0" smtClean="0"/>
              <a:t>3. Onderdelen van een financieringsstrategie</a:t>
            </a:r>
          </a:p>
          <a:p>
            <a:pPr marL="0" indent="0">
              <a:lnSpc>
                <a:spcPct val="150000"/>
              </a:lnSpc>
              <a:buNone/>
            </a:pPr>
            <a:endParaRPr lang="nl-NL" dirty="0" smtClean="0"/>
          </a:p>
          <a:p>
            <a:pPr marL="0" indent="0">
              <a:lnSpc>
                <a:spcPct val="150000"/>
              </a:lnSpc>
              <a:buNone/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438" y="4927481"/>
            <a:ext cx="2438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6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Aanleiding financieringsstrategie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 smtClean="0"/>
              <a:t>Ambitieuze opgave woningcorporaties </a:t>
            </a:r>
          </a:p>
          <a:p>
            <a:pPr>
              <a:lnSpc>
                <a:spcPct val="150000"/>
              </a:lnSpc>
            </a:pPr>
            <a:endParaRPr lang="nl-NL" dirty="0" smtClean="0"/>
          </a:p>
          <a:p>
            <a:pPr>
              <a:lnSpc>
                <a:spcPct val="150000"/>
              </a:lnSpc>
            </a:pPr>
            <a:r>
              <a:rPr lang="nl-NL" dirty="0" smtClean="0"/>
              <a:t>Business </a:t>
            </a:r>
            <a:r>
              <a:rPr lang="nl-NL" dirty="0"/>
              <a:t>R</a:t>
            </a:r>
            <a:r>
              <a:rPr lang="nl-NL" dirty="0" smtClean="0"/>
              <a:t>isks (vraag 23) van het WSW + gezamenlijk beoordelingskader WSW/Aw (consultatie)</a:t>
            </a:r>
          </a:p>
          <a:p>
            <a:pPr marL="0" indent="0">
              <a:lnSpc>
                <a:spcPct val="150000"/>
              </a:lnSpc>
              <a:buNone/>
            </a:pPr>
            <a:endParaRPr lang="nl-NL" dirty="0" smtClean="0"/>
          </a:p>
          <a:p>
            <a:pPr>
              <a:lnSpc>
                <a:spcPct val="150000"/>
              </a:lnSpc>
            </a:pPr>
            <a:r>
              <a:rPr lang="nl-NL" dirty="0" smtClean="0"/>
              <a:t>Vereiste bij </a:t>
            </a:r>
            <a:r>
              <a:rPr lang="nl-NL" dirty="0"/>
              <a:t>herstructurering derivatenportefeuille</a:t>
            </a:r>
          </a:p>
          <a:p>
            <a:pPr marL="0" indent="0">
              <a:lnSpc>
                <a:spcPct val="150000"/>
              </a:lnSpc>
              <a:buNone/>
            </a:pPr>
            <a:endParaRPr lang="nl-NL" dirty="0" smtClean="0"/>
          </a:p>
          <a:p>
            <a:pPr marL="0" indent="0">
              <a:lnSpc>
                <a:spcPct val="150000"/>
              </a:lnSpc>
              <a:buNone/>
            </a:pPr>
            <a:endParaRPr lang="nl-NL" dirty="0" smtClean="0"/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114" y="5026127"/>
            <a:ext cx="2263221" cy="126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3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Doelstellingen en randvoorwaarde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49478"/>
            <a:ext cx="10515600" cy="403183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nl-NL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l-NL" dirty="0" smtClean="0"/>
              <a:t>De financieringsstrategie draagt bij aan de </a:t>
            </a:r>
            <a:r>
              <a:rPr lang="nl-NL" b="1" dirty="0" smtClean="0"/>
              <a:t>gewenste</a:t>
            </a:r>
            <a:r>
              <a:rPr lang="nl-NL" dirty="0" smtClean="0"/>
              <a:t> financiële positie en structuur van de corporatie t.b.v. haar maatschappelijke opgave. </a:t>
            </a:r>
            <a:endParaRPr lang="nl-NL" dirty="0"/>
          </a:p>
          <a:p>
            <a:pPr>
              <a:lnSpc>
                <a:spcPct val="150000"/>
              </a:lnSpc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974" y="4040218"/>
            <a:ext cx="22479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6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/>
              <a:t>Doelstellingen en randvoorwaarde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b="1" dirty="0" smtClean="0"/>
              <a:t>Gewenste</a:t>
            </a:r>
            <a:r>
              <a:rPr lang="nl-NL" dirty="0" smtClean="0"/>
              <a:t> financiële positie en structuur betekent:</a:t>
            </a:r>
          </a:p>
          <a:p>
            <a:pPr>
              <a:lnSpc>
                <a:spcPct val="150000"/>
              </a:lnSpc>
            </a:pPr>
            <a:r>
              <a:rPr lang="nl-NL" dirty="0"/>
              <a:t>Behoud van de investeringscapaciteit </a:t>
            </a:r>
            <a:r>
              <a:rPr lang="nl-NL" dirty="0" smtClean="0"/>
              <a:t>en blijvend toegang </a:t>
            </a:r>
            <a:r>
              <a:rPr lang="nl-NL" dirty="0"/>
              <a:t>tot de </a:t>
            </a:r>
            <a:r>
              <a:rPr lang="nl-NL" dirty="0" smtClean="0"/>
              <a:t>kapitaalmarkt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Flexibiliteit leningenportefeuille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Optimale financieringskosten binnen gekozen risicokader</a:t>
            </a:r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3843338"/>
            <a:ext cx="19240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4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r>
              <a:rPr lang="nl-NL" dirty="0"/>
              <a:t>. Doelstellingen en randvoorwaarde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0391-0A04-4939-AE46-9B762828C92C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76" y="2527540"/>
            <a:ext cx="6579771" cy="3572634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954154" y="1686057"/>
            <a:ext cx="970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Aansluiting vastgoedstrategie</a:t>
            </a:r>
            <a:endParaRPr lang="nl-NL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9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952500" y="1807331"/>
            <a:ext cx="2602123" cy="105242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3798677" y="1806695"/>
            <a:ext cx="7736098" cy="105242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3798677" y="2987795"/>
            <a:ext cx="7736098" cy="1052423"/>
          </a:xfrm>
          <a:prstGeom prst="rect">
            <a:avLst/>
          </a:prstGeom>
          <a:solidFill>
            <a:srgbClr val="9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3798676" y="4154618"/>
            <a:ext cx="7736099" cy="15603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365125"/>
            <a:ext cx="10515600" cy="1325563"/>
          </a:xfrm>
        </p:spPr>
        <p:txBody>
          <a:bodyPr/>
          <a:lstStyle/>
          <a:p>
            <a:r>
              <a:rPr lang="nl-NL" dirty="0"/>
              <a:t>3</a:t>
            </a:r>
            <a:r>
              <a:rPr lang="nl-NL" dirty="0" smtClean="0"/>
              <a:t>. Onderdelen van een financieringsstrategie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98677" y="1807331"/>
            <a:ext cx="10515600" cy="403183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nl-NL" dirty="0" smtClean="0">
                <a:solidFill>
                  <a:schemeClr val="bg1"/>
                </a:solidFill>
              </a:rPr>
              <a:t>Risicoprofiel vastgoedsturing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nl-NL" dirty="0" smtClean="0">
                <a:solidFill>
                  <a:schemeClr val="bg1"/>
                </a:solidFill>
              </a:rPr>
              <a:t>Risicoprofiel financiële positie         </a:t>
            </a:r>
            <a:r>
              <a:rPr lang="nl-NL" dirty="0" smtClean="0"/>
              <a:t>            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nl-NL" dirty="0" smtClean="0">
                <a:solidFill>
                  <a:schemeClr val="bg1"/>
                </a:solidFill>
              </a:rPr>
              <a:t>Financieringsbronnen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nl-NL" dirty="0" smtClean="0">
                <a:solidFill>
                  <a:schemeClr val="bg1"/>
                </a:solidFill>
              </a:rPr>
              <a:t>Wendbaarheid en flexibiliteit leningenportefeuille 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nl-NL" dirty="0" smtClean="0">
                <a:solidFill>
                  <a:schemeClr val="bg1"/>
                </a:solidFill>
              </a:rPr>
              <a:t>Renterisico 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nl-NL" dirty="0" smtClean="0">
                <a:solidFill>
                  <a:schemeClr val="bg1"/>
                </a:solidFill>
              </a:rPr>
              <a:t>Liquiditeitsrisico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nl-NL" dirty="0" smtClean="0">
                <a:solidFill>
                  <a:schemeClr val="bg1"/>
                </a:solidFill>
              </a:rPr>
              <a:t>Tegenpartijen</a:t>
            </a:r>
          </a:p>
          <a:p>
            <a:pPr>
              <a:lnSpc>
                <a:spcPct val="150000"/>
              </a:lnSpc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9134475" y="6449114"/>
            <a:ext cx="2743200" cy="365125"/>
          </a:xfrm>
        </p:spPr>
        <p:txBody>
          <a:bodyPr/>
          <a:lstStyle/>
          <a:p>
            <a:fld id="{B8030391-0A04-4939-AE46-9B762828C92C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973348" y="2117462"/>
            <a:ext cx="2581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nl-NL" sz="2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isicobereidheid</a:t>
            </a:r>
            <a:endParaRPr lang="nl-NL" sz="2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952500" y="3012154"/>
            <a:ext cx="2602123" cy="1052423"/>
          </a:xfrm>
          <a:prstGeom prst="rect">
            <a:avLst/>
          </a:prstGeom>
          <a:solidFill>
            <a:srgbClr val="9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962923" y="3225920"/>
            <a:ext cx="2581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Strategisch</a:t>
            </a:r>
            <a:endParaRPr lang="nl-NL" sz="2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952500" y="4173668"/>
            <a:ext cx="2602123" cy="15413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962923" y="4719365"/>
            <a:ext cx="2581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Tactisch</a:t>
            </a:r>
            <a:endParaRPr lang="nl-NL" sz="2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3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ésor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The Sans Bold-"/>
        <a:ea typeface=""/>
        <a:cs typeface=""/>
      </a:majorFont>
      <a:minorFont>
        <a:latin typeface="The Sans Light-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ésor PowerPoint breedbeeld" id="{E89D1428-A040-4562-8887-AC3D6560037C}" vid="{7A58CFED-29C5-41E3-BF00-9422D08364C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Thésor PowerPoint breedbeeld</Template>
  <TotalTime>4381</TotalTime>
  <Words>408</Words>
  <Application>Microsoft Office PowerPoint</Application>
  <PresentationFormat>Aangepast</PresentationFormat>
  <Paragraphs>155</Paragraphs>
  <Slides>18</Slides>
  <Notes>18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Thésor</vt:lpstr>
      <vt:lpstr>PowerPoint-presentatie</vt:lpstr>
      <vt:lpstr>Even voorstellen</vt:lpstr>
      <vt:lpstr>Stelling</vt:lpstr>
      <vt:lpstr>Onderwerpen</vt:lpstr>
      <vt:lpstr>1. Aanleiding financieringsstrategie</vt:lpstr>
      <vt:lpstr>2. Doelstellingen en randvoorwaarde</vt:lpstr>
      <vt:lpstr>2. Doelstellingen en randvoorwaarde</vt:lpstr>
      <vt:lpstr>2. Doelstellingen en randvoorwaarde</vt:lpstr>
      <vt:lpstr>3. Onderdelen van een financieringsstrategie</vt:lpstr>
      <vt:lpstr>3a. Risicoprofiel vastgoedsturing</vt:lpstr>
      <vt:lpstr>Risicoanalyse vastgoedsturing</vt:lpstr>
      <vt:lpstr>3b. Risicoprofiel financiele positie</vt:lpstr>
      <vt:lpstr>3c. Financieringsbronnen</vt:lpstr>
      <vt:lpstr>3d. Flexibiliteit leningenportefeuille</vt:lpstr>
      <vt:lpstr>3e. Renterisico </vt:lpstr>
      <vt:lpstr>3f. Liquiditeitsrisico</vt:lpstr>
      <vt:lpstr>3g. Tegenpartijen </vt:lpstr>
      <vt:lpstr>Financieringsstrategie noodzakelijk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 Distelblom</dc:creator>
  <cp:lastModifiedBy>Ruud Pijpers</cp:lastModifiedBy>
  <cp:revision>233</cp:revision>
  <cp:lastPrinted>2018-03-19T13:09:03Z</cp:lastPrinted>
  <dcterms:created xsi:type="dcterms:W3CDTF">2015-04-28T13:43:28Z</dcterms:created>
  <dcterms:modified xsi:type="dcterms:W3CDTF">2018-03-20T14:00:50Z</dcterms:modified>
</cp:coreProperties>
</file>